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72F171-2272-4FFD-AE65-F098218F222B}" type="datetimeFigureOut">
              <a:rPr lang="en-US" smtClean="0"/>
              <a:pPr/>
              <a:t>7/26/2022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499A91-655F-410A-B347-16D6ADB0D1FC}" type="slidenum">
              <a:rPr lang="en-US" smtClean="0"/>
              <a:pPr/>
              <a:t>‹#›</a:t>
            </a:fld>
            <a:endParaRPr lang="en-US"/>
          </a:p>
        </p:txBody>
      </p:sp>
    </p:spTree>
    <p:extLst>
      <p:ext uri="{BB962C8B-B14F-4D97-AF65-F5344CB8AC3E}">
        <p14:creationId xmlns:p14="http://schemas.microsoft.com/office/powerpoint/2010/main" val="2033541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7499A91-655F-410A-B347-16D6ADB0D1FC}" type="slidenum">
              <a:rPr lang="en-US" smtClean="0"/>
              <a:pPr/>
              <a:t>1</a:t>
            </a:fld>
            <a:endParaRPr lang="en-US"/>
          </a:p>
        </p:txBody>
      </p:sp>
    </p:spTree>
    <p:extLst>
      <p:ext uri="{BB962C8B-B14F-4D97-AF65-F5344CB8AC3E}">
        <p14:creationId xmlns:p14="http://schemas.microsoft.com/office/powerpoint/2010/main" val="932653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A97B42-C8CA-4B80-81A9-9857AA345EC6}"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186777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192669-2BA6-4DBA-80F1-D33F4A132A49}"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3733647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B5E484-51EB-40CB-B08F-319660AAD4FE}"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2948843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B8B336-AEBE-4093-9BBC-D3E3B94D6474}" type="datetime1">
              <a:rPr lang="en-US" smtClean="0"/>
              <a:t>7/26/2022</a:t>
            </a:fld>
            <a:endParaRPr lang="en-US"/>
          </a:p>
        </p:txBody>
      </p:sp>
      <p:sp>
        <p:nvSpPr>
          <p:cNvPr id="6" name="Footer Placeholder 5"/>
          <p:cNvSpPr>
            <a:spLocks noGrp="1"/>
          </p:cNvSpPr>
          <p:nvPr>
            <p:ph type="ftr" sz="quarter" idx="11"/>
          </p:nvPr>
        </p:nvSpPr>
        <p:spPr/>
        <p:txBody>
          <a:bodyPr/>
          <a:lstStyle/>
          <a:p>
            <a:r>
              <a:rPr lang="en-US" smtClean="0"/>
              <a:t>Abhinav Sharma</a:t>
            </a:r>
            <a:endParaRPr lang="en-US"/>
          </a:p>
        </p:txBody>
      </p:sp>
      <p:sp>
        <p:nvSpPr>
          <p:cNvPr id="7" name="Slide Number Placeholder 6"/>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211235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9FD908-DDB7-495B-8C17-2057C2298DF5}" type="datetime1">
              <a:rPr lang="en-US" smtClean="0"/>
              <a:t>7/26/2022</a:t>
            </a:fld>
            <a:endParaRPr lang="en-US"/>
          </a:p>
        </p:txBody>
      </p:sp>
      <p:sp>
        <p:nvSpPr>
          <p:cNvPr id="8" name="Footer Placeholder 7"/>
          <p:cNvSpPr>
            <a:spLocks noGrp="1"/>
          </p:cNvSpPr>
          <p:nvPr>
            <p:ph type="ftr" sz="quarter" idx="11"/>
          </p:nvPr>
        </p:nvSpPr>
        <p:spPr/>
        <p:txBody>
          <a:bodyPr/>
          <a:lstStyle/>
          <a:p>
            <a:r>
              <a:rPr lang="en-US" smtClean="0"/>
              <a:t>Abhinav Sharma</a:t>
            </a:r>
            <a:endParaRPr lang="en-US"/>
          </a:p>
        </p:txBody>
      </p:sp>
      <p:sp>
        <p:nvSpPr>
          <p:cNvPr id="9" name="Slide Number Placeholder 8"/>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10683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57F876-F30E-4525-9AF0-BAA8A173B585}" type="datetime1">
              <a:rPr lang="en-US" smtClean="0"/>
              <a:t>7/26/2022</a:t>
            </a:fld>
            <a:endParaRPr lang="en-US"/>
          </a:p>
        </p:txBody>
      </p:sp>
      <p:sp>
        <p:nvSpPr>
          <p:cNvPr id="4" name="Footer Placeholder 3"/>
          <p:cNvSpPr>
            <a:spLocks noGrp="1"/>
          </p:cNvSpPr>
          <p:nvPr>
            <p:ph type="ftr" sz="quarter" idx="11"/>
          </p:nvPr>
        </p:nvSpPr>
        <p:spPr/>
        <p:txBody>
          <a:bodyPr/>
          <a:lstStyle/>
          <a:p>
            <a:r>
              <a:rPr lang="en-US" smtClean="0"/>
              <a:t>Abhinav Sharma</a:t>
            </a:r>
            <a:endParaRPr lang="en-US"/>
          </a:p>
        </p:txBody>
      </p:sp>
      <p:sp>
        <p:nvSpPr>
          <p:cNvPr id="5" name="Slide Number Placeholder 4"/>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67872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99047-D2ED-4D36-96C8-76488CBA77FE}" type="datetime1">
              <a:rPr lang="en-US" smtClean="0"/>
              <a:t>7/26/2022</a:t>
            </a:fld>
            <a:endParaRPr lang="en-US"/>
          </a:p>
        </p:txBody>
      </p:sp>
      <p:sp>
        <p:nvSpPr>
          <p:cNvPr id="3" name="Footer Placeholder 2"/>
          <p:cNvSpPr>
            <a:spLocks noGrp="1"/>
          </p:cNvSpPr>
          <p:nvPr>
            <p:ph type="ftr" sz="quarter" idx="11"/>
          </p:nvPr>
        </p:nvSpPr>
        <p:spPr/>
        <p:txBody>
          <a:bodyPr/>
          <a:lstStyle/>
          <a:p>
            <a:r>
              <a:rPr lang="en-US" smtClean="0"/>
              <a:t>Abhinav Sharma</a:t>
            </a:r>
            <a:endParaRPr lang="en-US"/>
          </a:p>
        </p:txBody>
      </p:sp>
      <p:sp>
        <p:nvSpPr>
          <p:cNvPr id="4" name="Slide Number Placeholder 3"/>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241793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AF1D8-EB9A-40A9-845F-EE9DEF15B949}" type="datetime1">
              <a:rPr lang="en-US" smtClean="0"/>
              <a:t>7/26/2022</a:t>
            </a:fld>
            <a:endParaRPr lang="en-US"/>
          </a:p>
        </p:txBody>
      </p:sp>
      <p:sp>
        <p:nvSpPr>
          <p:cNvPr id="6" name="Footer Placeholder 5"/>
          <p:cNvSpPr>
            <a:spLocks noGrp="1"/>
          </p:cNvSpPr>
          <p:nvPr>
            <p:ph type="ftr" sz="quarter" idx="11"/>
          </p:nvPr>
        </p:nvSpPr>
        <p:spPr/>
        <p:txBody>
          <a:bodyPr/>
          <a:lstStyle/>
          <a:p>
            <a:r>
              <a:rPr lang="en-US" smtClean="0"/>
              <a:t>Abhinav Sharma</a:t>
            </a:r>
            <a:endParaRPr lang="en-US"/>
          </a:p>
        </p:txBody>
      </p:sp>
      <p:sp>
        <p:nvSpPr>
          <p:cNvPr id="7" name="Slide Number Placeholder 6"/>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44220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2CED5-5440-4922-B95A-B0716E0449D8}" type="datetime1">
              <a:rPr lang="en-US" smtClean="0"/>
              <a:t>7/26/2022</a:t>
            </a:fld>
            <a:endParaRPr lang="en-US"/>
          </a:p>
        </p:txBody>
      </p:sp>
      <p:sp>
        <p:nvSpPr>
          <p:cNvPr id="6" name="Footer Placeholder 5"/>
          <p:cNvSpPr>
            <a:spLocks noGrp="1"/>
          </p:cNvSpPr>
          <p:nvPr>
            <p:ph type="ftr" sz="quarter" idx="11"/>
          </p:nvPr>
        </p:nvSpPr>
        <p:spPr>
          <a:xfrm>
            <a:off x="533400" y="6172200"/>
            <a:ext cx="5811724" cy="365125"/>
          </a:xfrm>
        </p:spPr>
        <p:txBody>
          <a:bodyPr/>
          <a:lstStyle/>
          <a:p>
            <a:r>
              <a:rPr lang="en-US" smtClean="0"/>
              <a:t>Abhinav Sharma</a:t>
            </a:r>
            <a:endParaRPr lang="en-US"/>
          </a:p>
        </p:txBody>
      </p:sp>
      <p:sp>
        <p:nvSpPr>
          <p:cNvPr id="7" name="Slide Number Placeholder 6"/>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46994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2C5CF6A0-C0CA-4623-B582-398547F62209}" type="datetime1">
              <a:rPr lang="en-US" smtClean="0"/>
              <a:t>7/26/2022</a:t>
            </a:fld>
            <a:endParaRPr lang="en-US"/>
          </a:p>
        </p:txBody>
      </p:sp>
      <p:sp>
        <p:nvSpPr>
          <p:cNvPr id="4" name="Footer Placeholder 3"/>
          <p:cNvSpPr>
            <a:spLocks noGrp="1"/>
          </p:cNvSpPr>
          <p:nvPr>
            <p:ph type="ftr" sz="quarter" idx="11"/>
          </p:nvPr>
        </p:nvSpPr>
        <p:spPr/>
        <p:txBody>
          <a:bodyPr/>
          <a:lstStyle/>
          <a:p>
            <a:r>
              <a:rPr lang="en-US" smtClean="0"/>
              <a:t>Abhinav Sharma</a:t>
            </a:r>
            <a:endParaRPr lang="en-US"/>
          </a:p>
        </p:txBody>
      </p:sp>
      <p:sp>
        <p:nvSpPr>
          <p:cNvPr id="5" name="Slide Number Placeholder 4"/>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62580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F740FB-19D3-4558-A144-CAB1C19A946B}"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2527063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610729-1C7E-4414-8838-8609E8CC2FF2}"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66877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72D44-0812-4781-BAA7-98F5432905DE}"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321511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5C7257-8B8A-4486-B225-77CC2128DBD8}"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14722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F1D61C-C378-437D-9454-ED073CD18B9C}"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3493864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F21674-6954-4261-A41E-7751A0FC62AC}"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5373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62D6B0-0D37-404D-AC93-B53556535758}" type="datetime1">
              <a:rPr lang="en-US" smtClean="0"/>
              <a:t>7/26/2022</a:t>
            </a:fld>
            <a:endParaRPr lang="en-US"/>
          </a:p>
        </p:txBody>
      </p:sp>
      <p:sp>
        <p:nvSpPr>
          <p:cNvPr id="5" name="Footer Placeholder 4"/>
          <p:cNvSpPr>
            <a:spLocks noGrp="1"/>
          </p:cNvSpPr>
          <p:nvPr>
            <p:ph type="ftr" sz="quarter" idx="11"/>
          </p:nvPr>
        </p:nvSpPr>
        <p:spPr/>
        <p:txBody>
          <a:bodyPr/>
          <a:lstStyle/>
          <a:p>
            <a:r>
              <a:rPr lang="en-US" smtClean="0"/>
              <a:t>Abhinav Sharma</a:t>
            </a:r>
            <a:endParaRPr lang="en-US"/>
          </a:p>
        </p:txBody>
      </p:sp>
      <p:sp>
        <p:nvSpPr>
          <p:cNvPr id="6" name="Slide Number Placeholder 5"/>
          <p:cNvSpPr>
            <a:spLocks noGrp="1"/>
          </p:cNvSpPr>
          <p:nvPr>
            <p:ph type="sldNum" sz="quarter" idx="12"/>
          </p:nvPr>
        </p:nvSpPr>
        <p:spPr/>
        <p:txBody>
          <a:bodyPr/>
          <a:lstStyle/>
          <a:p>
            <a:fld id="{A652AB09-7E50-45A3-820D-FF9869EF29ED}" type="slidenum">
              <a:rPr lang="en-US" smtClean="0"/>
              <a:pPr/>
              <a:t>‹#›</a:t>
            </a:fld>
            <a:endParaRPr lang="en-US"/>
          </a:p>
        </p:txBody>
      </p:sp>
    </p:spTree>
    <p:extLst>
      <p:ext uri="{BB962C8B-B14F-4D97-AF65-F5344CB8AC3E}">
        <p14:creationId xmlns:p14="http://schemas.microsoft.com/office/powerpoint/2010/main" val="2685468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29EEFCC-B906-4EBF-B4A7-81AD16EC3126}" type="datetime1">
              <a:rPr lang="en-US" smtClean="0"/>
              <a:t>7/26/2022</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Abhinav Sharma</a:t>
            </a:r>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A652AB09-7E50-45A3-820D-FF9869EF29ED}" type="slidenum">
              <a:rPr lang="en-US" smtClean="0"/>
              <a:pPr/>
              <a:t>‹#›</a:t>
            </a:fld>
            <a:endParaRPr lang="en-US"/>
          </a:p>
        </p:txBody>
      </p:sp>
    </p:spTree>
    <p:extLst>
      <p:ext uri="{BB962C8B-B14F-4D97-AF65-F5344CB8AC3E}">
        <p14:creationId xmlns:p14="http://schemas.microsoft.com/office/powerpoint/2010/main" val="15800186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8</a:t>
            </a:r>
            <a:endParaRPr lang="en-US" dirty="0"/>
          </a:p>
        </p:txBody>
      </p:sp>
      <p:sp>
        <p:nvSpPr>
          <p:cNvPr id="9" name="Slide Number Placeholder 8"/>
          <p:cNvSpPr>
            <a:spLocks noGrp="1"/>
          </p:cNvSpPr>
          <p:nvPr>
            <p:ph type="sldNum" sz="quarter" idx="12"/>
          </p:nvPr>
        </p:nvSpPr>
        <p:spPr/>
        <p:txBody>
          <a:bodyPr/>
          <a:lstStyle/>
          <a:p>
            <a:fld id="{A652AB09-7E50-45A3-820D-FF9869EF29ED}" type="slidenum">
              <a:rPr lang="en-US" smtClean="0"/>
              <a:pPr/>
              <a:t>1</a:t>
            </a:fld>
            <a:endParaRPr lang="en-US"/>
          </a:p>
        </p:txBody>
      </p:sp>
      <p:pic>
        <p:nvPicPr>
          <p:cNvPr id="1026" name="Picture 2" descr="C:\Users\ADEVEN\Downloads\computer architecture new.PNG"/>
          <p:cNvPicPr>
            <a:picLocks noChangeAspect="1" noChangeArrowheads="1"/>
          </p:cNvPicPr>
          <p:nvPr/>
        </p:nvPicPr>
        <p:blipFill>
          <a:blip r:embed="rId3"/>
          <a:srcRect/>
          <a:stretch>
            <a:fillRect/>
          </a:stretch>
        </p:blipFill>
        <p:spPr bwMode="auto">
          <a:xfrm>
            <a:off x="16484" y="0"/>
            <a:ext cx="9127516" cy="3429000"/>
          </a:xfrm>
          <a:prstGeom prst="rect">
            <a:avLst/>
          </a:prstGeom>
          <a:noFill/>
        </p:spPr>
      </p:pic>
      <p:sp>
        <p:nvSpPr>
          <p:cNvPr id="7" name="TextBox 6"/>
          <p:cNvSpPr txBox="1"/>
          <p:nvPr/>
        </p:nvSpPr>
        <p:spPr>
          <a:xfrm>
            <a:off x="5410200" y="4495800"/>
            <a:ext cx="3733800" cy="1200329"/>
          </a:xfrm>
          <a:prstGeom prst="rect">
            <a:avLst/>
          </a:prstGeom>
          <a:noFill/>
        </p:spPr>
        <p:txBody>
          <a:bodyPr wrap="square" rtlCol="0">
            <a:spAutoFit/>
          </a:bodyPr>
          <a:lstStyle/>
          <a:p>
            <a:pPr algn="ctr"/>
            <a:r>
              <a:rPr lang="en-US" sz="3600" dirty="0" smtClean="0">
                <a:latin typeface="Aharoni" pitchFamily="2" charset="-79"/>
                <a:cs typeface="Aharoni" pitchFamily="2" charset="-79"/>
              </a:rPr>
              <a:t>Lecture: 13</a:t>
            </a:r>
            <a:endParaRPr lang="en-US" sz="3600" dirty="0">
              <a:latin typeface="Aharoni" pitchFamily="2" charset="-79"/>
              <a:cs typeface="Aharoni" pitchFamily="2" charset="-79"/>
            </a:endParaRPr>
          </a:p>
          <a:p>
            <a:pPr algn="ctr"/>
            <a:r>
              <a:rPr lang="en-US" sz="3600" dirty="0" smtClean="0">
                <a:latin typeface="Aharoni" pitchFamily="2" charset="-79"/>
                <a:cs typeface="Aharoni" pitchFamily="2" charset="-79"/>
              </a:rPr>
              <a:t>D &amp; T Flip Flop</a:t>
            </a:r>
          </a:p>
        </p:txBody>
      </p:sp>
      <p:sp>
        <p:nvSpPr>
          <p:cNvPr id="4" name="AutoShape 2" descr="data:image/jpeg;base64,/9j/4AAQSkZJRgABAQAAAQABAAD/2wCEAAkGBxASEhUSEhATFRAVFRcVFhUVERYYGBgZGBUYGBgXGBUYHiggGBsnHRcXIzIiJikrLi4uFx8zODMtNygtLi0BCgoKDg0OGxAQGy0fHyUuLSstLisrLTUtLTUtLC8tLi8rLy0tLTctNSstLTAvLTUtLS0tKy0tKy0tLS0tLS0rLf/AABEIALABHgMBIgACEQEDEQH/xAAcAAEAAgMBAQEAAAAAAAAAAAAABQYBAwQCBwj/xAA9EAACAgEDAgQCBggFBAMAAAABAgADEQQSIQUxBhNBUSJhFCMyU3GBBxYzQlKRk9JDcpKhsRVigtEkNGP/xAAYAQEBAQEBAAAAAAAAAAAAAAAAAQIDBP/EACIRAQEBAQABAwQDAAAAAAAAAAABEQIhAxLwEzFBUSJhof/aAAwDAQACEQMRAD8A+4xEQEREBERAREQEREBERAREQEREBERAREQEREBERAREQEREBERAREQEREBERAREQE8lhMmQvUfL89vO27PI+HfjGdzb8Z9cbP8AaS3GeusSuq1SVI1ljBa0BZmJwAB3JmzcO3rKxqt9q6LStks+22/OciugK/P42+UpB7gt7T3p8Hy+30n6S+7tv273zn127NvfjG35RaxfUyS/tZomBMyupERAREQEREBERATGZmaNYilCHOFPc7tvr2z/ALSW5BtawAZJ4HJPymujUo6K6sCjgMrA8EMMgj8QZVrrd2go09ZG7UbNPwfsowzceOxFQcj5495I65aha62hRWNOvlhsYHxOG259cbO3ykvWRz+p/GX9p6Jy9M3eTXvzv2Luz3zgZz851TTcuzSIiFIiICIiAiIgIiICIiAiIgIiICeWUHuAfynqVHr+ou1mp/6dRaaq0QWau5CNwVshdOvHwuwO7dxgAfgQajxRoxqbDp67tXqlRa7Bp1LhFVmONzEVqcls4OTtwfsjGU8Ra9Tuu6Lcq9t1Wo09zZ+aKQcd+fw95Y+m9Pq09a1U1qlagAKo9hjn3PHc8mdUCH6D4l0ms3Cmz6xDh6nUpYmODurYAjnjPbPHcESYkB4n8ODUgWU2GjW1g+VencEjG1/4kPqDn/3t8Ldc+lUb3UV3Vs1V9efsWIcNz7Hgj5GBNREQEREBERAREQE4OqdU01AzqLqq1P3jquf5yG8TdZvNi6HQlPplilmsbldPWP32GD8RJAUEYPr7Hd0vwdpam82xPpGqON9943uSF2/CDwgwSMD0wOcQI9PGfRXvRvpaC2sWKpYWpWN2NxywFZPwgBu+M4PJzaNJqqrlD1uliHkMrBhyAe4+RH85usoRl2silOPhKgjjtweJWOoeDVRjf05ho9UcZKL9VYBn4bKvskcnkDIJzAtUzITwv176Ujh08vVUsa76c5KMP3h67GxlT6j3k3AREQEREBERAREQEREBERAREQEREDBlU/RygbT2aru2r1Ft24gZKbilY7ZACr2PYk+8tbT5L0LrurGnTpHTwo19LXV2XWqQtKLY2LCuPtkMCByASBzngL14j8a6DQ48+8bmJARFNj5HfKpnGPn7GcdH6QtE6hkTVOh7MmjuZTg4OGC4PIIjwf8Ao/0WgG9U83VtzZqLOXZtxbKgkivk/u88DJJGZbYFWs8R9O19b6avXhLLAUG2xqrQ2P3N2GyMentgz5vrNa7X2aO0OLtW+lp1SquDvpuAa5PYWV4bPxZy2eMT7D1foum1SFNRSlikEcjkZ/hcfEp+YIM+adS8Knp3Uqde/m3dOqTBbeWsoIIClxgmytc8Y5Ck+iDIfW4nmpwwDA5UgEEeoPIM9QETn1+sSpC75wPQAknjOAB+E0a7qa1VrZtZt7VoijuTYwVfw75PyBk1Nm474nDqupohYEMQgBdgBhAe2ecnjnjOBO3MaSyszVqr1rRnY4VFLMfYKMk8fITbILxyzjp+rKZ3+RZjaOfsnPb5ZlVxfo70rfRzq7MnUa1vpLknOFYfVID/AAhMY/H07C1SqazxB5KU6XS0+drGpQrUuAlS7QBZa3ZEBI47n0mtPBj35bqOsu1BbvVW7U0AdwoSsgtg4IJOfhHzyFmbX0g7TbWGBwQXXOfbGZ0yu1+B+lqoX6DQcDGWTc34l2yxPzJzOJ/AldQzoNTqNJYORi17aifUvVaWDEjHP/aPnkODW9TqOr0vUdM5NVlrdP1K4IOS5Wssp5BVx6jOHB4He06vraJqadIFZ7rVdzt24rrUH6x8nsWwox3JPtPkHj7U6jTGx7q/Kusao3Mn7PUeVanlX6YnmuxQcMuezE+5n0rwXpGtNnUbRi3VY8tT/h0L+zTPuR8RPzHtAtUTXfcqKXY4VQST7Ad5z6bWh2KlWRwA2GAyVPAIwSO/p3EmpbJ4dkSKr60jPZWqOzJZ5Qxj4m8tbGxkgAKGGScDPHed2k1K2KGXOMkYIwQQSCCPcEERp7puN8REqkTzbYqgsxAUAkknAAHJJPoJUj4k1erYr02lDSG2nWXkio47iqsfFb6/FkDj8wFviVNfDfUHJN/WLvdV09FVSrnuMkMXHYDPIwe+ZluidUqydP1TzRjivV6ZH5yCT5tZRvTAHbn+QWuJWOn+KyGSrX6dtHqLCQgaxbKnIIwEvXgscj4SAe8s8BERAREQOLrfUBp9PbewyKq2fHvtUnHEjfBPTDRpK953aiwedc5wS1lh3tyO4y2Jy/pOrZumajaMkeU5wQPhS6t3PPsqsceuMc9pZdPcrqroQUYBlI7EEZB/lA2TWblzt3Lu9sjP8p7Mo3VHV6nvSmitRbhXJ+uLLZgkEDgkg8Z7TPXWOXq+p7Jq9CeLqlZSrKGVgQVIyCD3BB7ielmTNOsVTwIXq+kaFyxGktCVMfuHUNUNxPxEDI+QAHoZa5Q7q9e/VdW2js0wVaNPXZ5yu2G+NgoCMCDtYHn3EkvI679/07+hf/fAn+pqxqdVUszKVABA7gjJyRxItdHbZfpt9ZWnT1tZklTm4jylxgnshtP/AJr88cnkdd+/6d/Qv/vjyOu/f9O/oX/3yZ51M86kNbobT56qoK3hcNkDZ8ARtw7ngZGM57cSYUYEq/kdd+/6d/Qv/vjyOu/f9O/oX/3xJiTiS6slmqrVlRrEDvnapYBmxjO1TycZHb3nD4n1KV6TUPYMoKXyMkZypG3I5Gc4/OUrxnotadOW6hf0wVIcq5p1AdWxn6sq+7ccdh3x2lZ1LdffTVVak0nQ26uipWvRxew85SmQDuC5Ufaw/HtK0+gfoy8Oto9FX5o/+Vaqvcc9vh+Cv2+FcDjjOZbhMxAi+n9SLver7FFdvlr6ZGxW5yeTkntJMSp6LTaV7tb5wRmWwnDn7K+WmWAPbnPPyEl/CjMdJUWyfh4J7lcnaf5YmOOtef0vUtuX+/8AK1+LfDtOv0zae0d8MjeqOv2W+fPceoJmvwZ1dtTpVZ1Vbq2ai5FxhbKzggD0BGCAfRhJ4z5905OojXdSr0dmkSkaiuwrdVYx32aesuwKMO+Mzb0Lt1XSm2mysEAupAJ7ZI4z8pyhLN7XGogrVtWvcpZjnccEHA7ADJ9+0ivI679/07+hf/fHkdd+/wCnf0L/AO+TPyzeJbro6V0u2muhioa4eY96gjJsv+OwqTgHD8ckcSW6Xp2rTDY3M7uQDnG9y2M+uM4kD5HXfv8Ap39C/wDvjyOu/f8ATv6F/wDfGHtm6set1ddNb22MFrRS7sewUDJM9afUJYodGVkYZVlIIIPYgjvKtqV60qlrNR0wIB8Ram4Lj5kvjE+f6LUa+m5m6Tbp7mJAejT6fUfRCf4t9jbEPxA/CwHH4ytL51cN1DWHRjcNFptrav0FtjBXrpyDkqAdzenoZb66lUBVUBRwAAAB+AHaVL9FTvZoBqbdvnaq666zaOATYyAZzzhUAlvMDzZaq92Az2yQJ7laropt1WpGoCMUFYQPjC1lcllB7ZbOT8pP6TbsXYcptG05zkY45PeZ5uufHfut+fZq6n06nUVtTdWr1OMFWH+49j8xIDwlrLKrbenah2e2n46bHIJu07Y2knuXQnY3HoD6y1Sq+JVFev6feM72e3TMAcAo9RcbvfayZA+f4TTotUQIgIiIGnW6Zba3rcZR1KsPkwwZSv0X9axW/TL7azq9C70AKTl6atgS3aRwPjC+v2ZezPz74k6ffR1zV36Wx0tQmxSBkuWpWyysDGGO0u20jsvuMwP0Dicb9I0xYuaKi7cM2xcn8TiVXpXjvFaPrKGRGQONTQDbp3X1bcuWqxzlWHGDJmrxr0tgGGv02CM83Kp/NWIIPyMYl5l+8TuJydY6nVpqXvubbVWuSfU+wA9WJwAPUkSAv8d6VsrpFt1loJULRWxXd7NaRsUeucngZGY0PQ9RqbE1HUdua2LVaRDuqrOAA9h/xbBgkei54hW7wL0+1KrNReu3U6uw32LkHYCAK693qFUD82PbtLLEQEREBERA4tV0qi22u6ysPbVu8stk7d2MkL2zx3xmcXjLph1OivpUZcpuQe71sLEHz+JRJqYMCN8OdXTV6eu5cgsMOpBBRxw6MD2IbIknKj1Dp2o0Vtmq0SebTaTZqdLnBLcbrqP/ANCBgr68SW6H4m0erz5NwLg4atvhsUjOQ1bcg8H+R9oHXf0nTOcvRWx3bssgPxYAzz64A/lOxQBwO0zI3rXXtLpEL6i9Kx7MfiPfso5PY9h6H2jEnMnmR16/V101vbYwWtFLMT6ASvfo+ps+jPqLQQ+rufVFSfsq4Vax8vgROOe/5Dl+jX9UZTdW1PTVO8UvkW6llfKGxe9dYKhgvc8E+kuQhSIiAiIgadXpa7VKWIrocZV1DA4ORkH5gTZXWqgBQAo7ADAH5CeogVTwDildToex0mocKvtVb9dVj1xhyOTniWuVfxJ0y6u9OoaVA99aFLqRwb6iQcA/xrjK+/b5SW6H1yjVoXpYnaSrow2ujDuroeVP4wOjV9NotINlNblexZASPwzOkDEzEJJJdJU+rW+f1TSUAArp0s1Vp54Zl8uoZHY/Exwe4/Cd/iDxLVpz5SA3axh9Xpq+XbJwC3pWnP2mwMA95jwn0R9Otlt7K+t1DeZe65xkcJWuSfgRfhH4QqeiIgIiICULrvha67U6t612ErptTp7CfhOqpDrz6gFQikdsHIGZfYgVPwAtLLbfUWre1l+kaXstGoUEW7UPKlicn3wMSwWdL07Es2nqZjySakJJ9ySOZXPEug1GltPUNEm9j/8Aa04J+uQDh1X71R6+o9+xsPR+rU6qsW0vuQkjsQVYHBVlPKsPYwOytAoCqAFAAAAwABwAAOwnqIgIiICIiAiIgIiICRHWfDGh1fOo01bsQBvwVfjHaxSGHYdj247SXiBVv1F047anXKPRRrrsAegHPYTs6T4Q6fpm31aZBZkt5jlrHycdnsJYds8Hvn3k7EBERAREQEREBERASv8AWfCWm1FgvBso1Q7X0PsfHHDfuuOB9oHtLBECqJ0rrFeVr6lTaueDqNIN6jsFzUyhuO5IyTmQnis9UrrVX6iPpFx8qjT6XThC7HH1jWPudVXOWxgYAGQTLj4i6/RoqvMubknaiDlrHPZVUck/8SL8KdJvZzrtcB9LcYrrzldPUQPq1H8Z53N+XvA6fCHhTT6CvCDde/N17Emy1zyzMzEnk84ziWCIgIiICIiAiIgJV+sdDvqubWdPKLew+vof9nqAO3qNlvoH+fMtEQIPw94mq1W6sg1auvi3TufjRuc4OALF4yGXjGO0nJD9e8N6fV7TYGW5P2d9Z2W19/sv7c9jkH1Ehv8AqHUdAD9JqbW6ZcBbtOv14HbNtJPxenxL7En5BcYkb0brul1a7tPctmPtKDhl+TofiU/iJJQEREBERAREQETGZp+lJv8AK3DzNu/b67c4yfbn/gwN8TGZmAiIgIiICIiAiJGdX8QaTS/t70RjyqZzY3+Wtcs35CBJyA6/4nShxp6q21Gudcpp6+DjBw1jn4a047k59gZwNd1LXY8tW0GkYDL2KPpbAnkKhytPHq3IPp7TfQug6fSIVoTBY7ncndZY2SdzueWPJ7+8CP6F0C0WnV611t1pG1doIroX1SpT6n1bue3bvY4EQEREBERAREQEREBERAREQIDrPhDSah/Nw9Oo+/07mq382X7XAxzmcKp1jS8A1a+kZwCRRqBzhQWJNb4GMk7c8/IS2xAqdHj3SBhXqlt0dp7LqayqnABO2wZUgZHOR3GcZxLPptTXYN1bq6+6sGHbPcfIj+czdQjja6hlPcMAQcHI4Pzlc1PgPp7P5tdTUXfx6ex6j/pU7ee545xzAs2ZmVH9X+p1HNHV2dQc+XqdPXZnK4O6xdrd+QBjsPnn0ut63UPj0ek1HpmrVNUeP3mFiEc+wPEC2TBlW/WvUIM39K1igcMaglw3dvhCNuZc/vYHHPEfr7pFH11esoJJ2i7Q3gtjGSu1SD3EDfrefpLH9slqLUf3lytZUL8iSe3fJnF00C7Um9wDXe9iICOGTT/BXkeoLG9xn+IH0m0eNekOdzahEYcA21vU2PXaXUH19PeYo8U9FSpaRq9N5SKFVGfcAFGB9rJP4nmYnLl9O+fn51N9BYmkZJI3OFOc/CLGC8+oxj8pIiVxfHHSh212n/1iebvHvTFAI1Qcdvqq7Lcfj5anH5zUb5mTFliVT9ftI37GnWX4+15OiuO323blHfnH+Uz1+tOqf9h0nVNn7BuaugH/ADBiWT17r7e8rS0xKkdX1y37Ol0mlHAzbe1zDnlgK1AIxxgkTB8N9Qtz9J6taFOc16amuoDPGBZyxXGe/OT34gWbW66mld1tqVqATl3CjAGScmVqzx3RYSmipv1lgO36lMVg/wDdc+FA7cjPBB7Tp0Hgbp1TGw0ebcSCbL2a18jscuTgjtx7D2lhrqVQFUAKOAAAAB7ADtAqZ0nV9WMXW16Gk90oPmaggjkG/O2s/NQTwcHsZKdD8LaXSkuiF725a+1vMtY+ubG5H5Yk3EBERAREQEREBERAREQEREBERAREQEREBERAREQEwZmIGuylG+0qtjtlQf8AmcC2ac3tpxUpda1sY7E2gOzKoPrk7H9P3TNVFarrLDuJzSrHc2f8R+B7AD0nP4aTza7dQxIOqdnUg8iofBTg+mUUN8i5/GSXxrPPW6mPodX3af6B/wCptqqVfsqB+AA/4kb4cUCjA7Cy0DnPa1/WSoiXYc9e6SkRErRERAREQEREBERAREQEREBERAREQEREBERAREQEREBERAREQEREDR9Erzu8tN3vtGee/M9+UuNu0bcY244x7Y9psiDGqnTon2UVc99oA/4m2IgIiICIiAiIgIiICIiAiIgIiICIi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2" descr="D:\Computer system architecture\Master-Slave-Flip-Flop.gif"/>
          <p:cNvPicPr>
            <a:picLocks noChangeAspect="1" noChangeArrowheads="1"/>
          </p:cNvPicPr>
          <p:nvPr/>
        </p:nvPicPr>
        <p:blipFill>
          <a:blip r:embed="rId4"/>
          <a:srcRect/>
          <a:stretch>
            <a:fillRect/>
          </a:stretch>
        </p:blipFill>
        <p:spPr bwMode="auto">
          <a:xfrm>
            <a:off x="685800" y="4114800"/>
            <a:ext cx="3676650" cy="2019300"/>
          </a:xfrm>
          <a:prstGeom prst="rect">
            <a:avLst/>
          </a:prstGeom>
          <a:no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Flip Flop</a:t>
            </a:r>
            <a:endParaRPr lang="en-US" dirty="0"/>
          </a:p>
        </p:txBody>
      </p:sp>
      <p:sp>
        <p:nvSpPr>
          <p:cNvPr id="3" name="Content Placeholder 2"/>
          <p:cNvSpPr>
            <a:spLocks noGrp="1"/>
          </p:cNvSpPr>
          <p:nvPr>
            <p:ph idx="1"/>
          </p:nvPr>
        </p:nvSpPr>
        <p:spPr/>
        <p:txBody>
          <a:bodyPr/>
          <a:lstStyle/>
          <a:p>
            <a:pPr marL="342900" lvl="1" indent="-342900" algn="just">
              <a:buFont typeface="Arial" pitchFamily="34" charset="0"/>
              <a:buChar char="•"/>
            </a:pPr>
            <a:r>
              <a:rPr lang="en-US" dirty="0"/>
              <a:t>An SR flip-flop is converted to a </a:t>
            </a:r>
            <a:r>
              <a:rPr lang="en-US" dirty="0">
                <a:solidFill>
                  <a:srgbClr val="C00000"/>
                </a:solidFill>
              </a:rPr>
              <a:t>D flip-flop by inserting an inverter between S and R </a:t>
            </a:r>
            <a:r>
              <a:rPr lang="en-US" dirty="0"/>
              <a:t>and assigning the symbol D to the single input.</a:t>
            </a:r>
          </a:p>
          <a:p>
            <a:pPr algn="just"/>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2</a:t>
            </a:fld>
            <a:endParaRPr lang="en-US"/>
          </a:p>
        </p:txBody>
      </p:sp>
      <p:pic>
        <p:nvPicPr>
          <p:cNvPr id="6" name="Picture 5" descr="D:\Computer system architecture\Dflipflop.PNG"/>
          <p:cNvPicPr/>
          <p:nvPr/>
        </p:nvPicPr>
        <p:blipFill>
          <a:blip r:embed="rId2"/>
          <a:srcRect/>
          <a:stretch>
            <a:fillRect/>
          </a:stretch>
        </p:blipFill>
        <p:spPr bwMode="auto">
          <a:xfrm>
            <a:off x="1295400" y="3962400"/>
            <a:ext cx="5943600" cy="1950924"/>
          </a:xfrm>
          <a:prstGeom prst="rect">
            <a:avLst/>
          </a:prstGeom>
          <a:noFill/>
          <a:ln w="9525">
            <a:noFill/>
            <a:miter lim="800000"/>
            <a:headEnd/>
            <a:tailEnd/>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Flip Flop</a:t>
            </a:r>
            <a:endParaRPr lang="en-US" dirty="0"/>
          </a:p>
        </p:txBody>
      </p:sp>
      <p:sp>
        <p:nvSpPr>
          <p:cNvPr id="3" name="Content Placeholder 2"/>
          <p:cNvSpPr>
            <a:spLocks noGrp="1"/>
          </p:cNvSpPr>
          <p:nvPr>
            <p:ph idx="1"/>
          </p:nvPr>
        </p:nvSpPr>
        <p:spPr/>
        <p:txBody>
          <a:bodyPr/>
          <a:lstStyle/>
          <a:p>
            <a:pPr algn="just"/>
            <a:r>
              <a:rPr lang="en-US" dirty="0" smtClean="0"/>
              <a:t>Characteristic Equation:</a:t>
            </a:r>
          </a:p>
          <a:p>
            <a:pPr algn="just">
              <a:buNone/>
            </a:pPr>
            <a:r>
              <a:rPr lang="en-US" b="1" dirty="0" smtClean="0"/>
              <a:t>				</a:t>
            </a:r>
            <a:r>
              <a:rPr lang="en-US" b="1" dirty="0" smtClean="0">
                <a:solidFill>
                  <a:srgbClr val="00B050"/>
                </a:solidFill>
              </a:rPr>
              <a:t>Q </a:t>
            </a:r>
            <a:r>
              <a:rPr lang="en-US" b="1" dirty="0">
                <a:solidFill>
                  <a:srgbClr val="00B050"/>
                </a:solidFill>
              </a:rPr>
              <a:t>(t+1) = </a:t>
            </a:r>
            <a:r>
              <a:rPr lang="en-US" b="1" dirty="0" smtClean="0">
                <a:solidFill>
                  <a:srgbClr val="00B050"/>
                </a:solidFill>
              </a:rPr>
              <a:t>D</a:t>
            </a:r>
          </a:p>
          <a:p>
            <a:pPr marL="342900" lvl="1" indent="-342900" algn="just">
              <a:buFont typeface="Arial" pitchFamily="34" charset="0"/>
              <a:buChar char="•"/>
            </a:pPr>
            <a:r>
              <a:rPr lang="en-US" dirty="0"/>
              <a:t>it has the </a:t>
            </a:r>
            <a:r>
              <a:rPr lang="en-US" dirty="0">
                <a:solidFill>
                  <a:srgbClr val="C00000"/>
                </a:solidFill>
              </a:rPr>
              <a:t>disadvantage that its characteristic table does not have a no change condition </a:t>
            </a:r>
            <a:r>
              <a:rPr lang="en-US" dirty="0"/>
              <a:t>Q(t+1) = Q(t). The “no change” condition can be accomplished either by disabling the clock signal or by feeding the output back into the input, so that clock pulses keep the state of the flip flop unchanged.</a:t>
            </a:r>
          </a:p>
          <a:p>
            <a:pPr algn="just"/>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3</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Flip Flop</a:t>
            </a:r>
            <a:endParaRPr lang="en-US" dirty="0"/>
          </a:p>
        </p:txBody>
      </p:sp>
      <p:sp>
        <p:nvSpPr>
          <p:cNvPr id="3" name="Content Placeholder 2"/>
          <p:cNvSpPr>
            <a:spLocks noGrp="1"/>
          </p:cNvSpPr>
          <p:nvPr>
            <p:ph idx="1"/>
          </p:nvPr>
        </p:nvSpPr>
        <p:spPr/>
        <p:txBody>
          <a:bodyPr/>
          <a:lstStyle/>
          <a:p>
            <a:pPr algn="just"/>
            <a:r>
              <a:rPr lang="en-US" dirty="0"/>
              <a:t>obtained from a JK type </a:t>
            </a:r>
            <a:r>
              <a:rPr lang="en-US" dirty="0">
                <a:solidFill>
                  <a:srgbClr val="C00000"/>
                </a:solidFill>
              </a:rPr>
              <a:t>when inputs J and K are connected</a:t>
            </a:r>
            <a:r>
              <a:rPr lang="en-US" dirty="0"/>
              <a:t> to provide a single input designated by </a:t>
            </a:r>
            <a:r>
              <a:rPr lang="en-US" dirty="0" smtClean="0"/>
              <a:t>T.</a:t>
            </a:r>
          </a:p>
          <a:p>
            <a:pPr lvl="2" algn="just"/>
            <a:r>
              <a:rPr lang="en-US" dirty="0"/>
              <a:t>When T = 0 (J=K=0) a clock transition does not change the state of the flip-flop.</a:t>
            </a:r>
          </a:p>
          <a:p>
            <a:pPr lvl="2" algn="just"/>
            <a:r>
              <a:rPr lang="en-US" dirty="0"/>
              <a:t>When T = 1 (J=K=1) a clock transition complements the state of the flip flop.</a:t>
            </a:r>
          </a:p>
          <a:p>
            <a:pPr algn="just"/>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4</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Flip Flop</a:t>
            </a:r>
            <a:endParaRPr lang="en-US" dirty="0"/>
          </a:p>
        </p:txBody>
      </p:sp>
      <p:sp>
        <p:nvSpPr>
          <p:cNvPr id="3" name="Content Placeholder 2"/>
          <p:cNvSpPr>
            <a:spLocks noGrp="1"/>
          </p:cNvSpPr>
          <p:nvPr>
            <p:ph idx="1"/>
          </p:nvPr>
        </p:nvSpPr>
        <p:spPr/>
        <p:txBody>
          <a:bodyPr/>
          <a:lstStyle/>
          <a:p>
            <a:r>
              <a:rPr lang="en-US" dirty="0" smtClean="0"/>
              <a:t>Characteristic Equation:</a:t>
            </a:r>
            <a:endParaRPr lang="en-US" dirty="0"/>
          </a:p>
          <a:p>
            <a:pPr>
              <a:buNone/>
            </a:pPr>
            <a:r>
              <a:rPr lang="en-US" dirty="0" smtClean="0"/>
              <a:t>			</a:t>
            </a:r>
            <a:endParaRPr lang="en-US" dirty="0"/>
          </a:p>
          <a:p>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5</a:t>
            </a:fld>
            <a:endParaRPr lang="en-US"/>
          </a:p>
        </p:txBody>
      </p:sp>
      <p:pic>
        <p:nvPicPr>
          <p:cNvPr id="2051" name="Picture 3" descr="D:\Computer system architecture\characteri.PNG"/>
          <p:cNvPicPr>
            <a:picLocks noChangeAspect="1" noChangeArrowheads="1"/>
          </p:cNvPicPr>
          <p:nvPr/>
        </p:nvPicPr>
        <p:blipFill>
          <a:blip r:embed="rId2"/>
          <a:srcRect/>
          <a:stretch>
            <a:fillRect/>
          </a:stretch>
        </p:blipFill>
        <p:spPr bwMode="auto">
          <a:xfrm>
            <a:off x="3124200" y="2286000"/>
            <a:ext cx="2301875" cy="487363"/>
          </a:xfrm>
          <a:prstGeom prst="rect">
            <a:avLst/>
          </a:prstGeom>
          <a:noFill/>
        </p:spPr>
      </p:pic>
      <p:pic>
        <p:nvPicPr>
          <p:cNvPr id="8" name="Picture 7" descr="D:\Computer system architecture\Tflipflop.PNG"/>
          <p:cNvPicPr/>
          <p:nvPr/>
        </p:nvPicPr>
        <p:blipFill>
          <a:blip r:embed="rId3"/>
          <a:srcRect/>
          <a:stretch>
            <a:fillRect/>
          </a:stretch>
        </p:blipFill>
        <p:spPr bwMode="auto">
          <a:xfrm>
            <a:off x="1447800" y="3352800"/>
            <a:ext cx="5943600" cy="1963051"/>
          </a:xfrm>
          <a:prstGeom prst="rect">
            <a:avLst/>
          </a:prstGeom>
          <a:noFill/>
          <a:ln w="9525">
            <a:noFill/>
            <a:miter lim="800000"/>
            <a:headEnd/>
            <a:tailEnd/>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Triggered Flip Flops</a:t>
            </a:r>
            <a:endParaRPr lang="en-US" dirty="0"/>
          </a:p>
        </p:txBody>
      </p:sp>
      <p:sp>
        <p:nvSpPr>
          <p:cNvPr id="3" name="Content Placeholder 2"/>
          <p:cNvSpPr>
            <a:spLocks noGrp="1"/>
          </p:cNvSpPr>
          <p:nvPr>
            <p:ph idx="1"/>
          </p:nvPr>
        </p:nvSpPr>
        <p:spPr/>
        <p:txBody>
          <a:bodyPr>
            <a:normAutofit/>
          </a:bodyPr>
          <a:lstStyle/>
          <a:p>
            <a:pPr marL="342900" lvl="1" indent="-342900" algn="just">
              <a:buFont typeface="Arial" pitchFamily="34" charset="0"/>
              <a:buChar char="•"/>
            </a:pPr>
            <a:r>
              <a:rPr lang="en-US" dirty="0">
                <a:solidFill>
                  <a:srgbClr val="C00000"/>
                </a:solidFill>
              </a:rPr>
              <a:t>output transitions occur at a specific level of the clock pulse.</a:t>
            </a:r>
          </a:p>
          <a:p>
            <a:pPr marL="342900" lvl="1" indent="-342900" algn="just">
              <a:buFont typeface="Arial" pitchFamily="34" charset="0"/>
              <a:buChar char="•"/>
            </a:pPr>
            <a:r>
              <a:rPr lang="en-US" dirty="0"/>
              <a:t>When the pulse input level exceeds this threshold level, the inputs are locked out </a:t>
            </a:r>
            <a:r>
              <a:rPr lang="en-US" dirty="0">
                <a:solidFill>
                  <a:srgbClr val="00B050"/>
                </a:solidFill>
              </a:rPr>
              <a:t>so that the flip-flop is unresponsive to further changes </a:t>
            </a:r>
            <a:r>
              <a:rPr lang="en-US" dirty="0"/>
              <a:t>in inputs until the clock pulse returns to 0 and another pulse occurs.</a:t>
            </a:r>
          </a:p>
          <a:p>
            <a:pPr marL="342900" lvl="1" indent="-342900" algn="just">
              <a:buFont typeface="Arial" pitchFamily="34" charset="0"/>
              <a:buChar char="•"/>
            </a:pPr>
            <a:r>
              <a:rPr lang="en-US" dirty="0"/>
              <a:t>Some edge-triggered flip-flops cause a transition on the rising edge of the clock pulse </a:t>
            </a:r>
            <a:r>
              <a:rPr lang="en-US" dirty="0">
                <a:solidFill>
                  <a:srgbClr val="C00000"/>
                </a:solidFill>
              </a:rPr>
              <a:t>(positive-edge transition)</a:t>
            </a:r>
            <a:r>
              <a:rPr lang="en-US" dirty="0"/>
              <a:t> and others cause a transition on the falling edge </a:t>
            </a:r>
            <a:r>
              <a:rPr lang="en-US" dirty="0">
                <a:solidFill>
                  <a:srgbClr val="C00000"/>
                </a:solidFill>
              </a:rPr>
              <a:t>(negative-edge transition).</a:t>
            </a:r>
          </a:p>
          <a:p>
            <a:pPr algn="just"/>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6</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Triggered Flip Flops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A652AB09-7E50-45A3-820D-FF9869EF29ED}" type="slidenum">
              <a:rPr lang="en-US" smtClean="0"/>
              <a:pPr/>
              <a:t>7</a:t>
            </a:fld>
            <a:endParaRPr lang="en-US"/>
          </a:p>
        </p:txBody>
      </p:sp>
      <p:pic>
        <p:nvPicPr>
          <p:cNvPr id="6" name="Picture 5" descr="D:\Computer system architecture\edge triggered flipflop.PNG"/>
          <p:cNvPicPr/>
          <p:nvPr/>
        </p:nvPicPr>
        <p:blipFill>
          <a:blip r:embed="rId2"/>
          <a:srcRect/>
          <a:stretch>
            <a:fillRect/>
          </a:stretch>
        </p:blipFill>
        <p:spPr bwMode="auto">
          <a:xfrm>
            <a:off x="1600200" y="1630225"/>
            <a:ext cx="5943600" cy="3597549"/>
          </a:xfrm>
          <a:prstGeom prst="rect">
            <a:avLst/>
          </a:prstGeom>
          <a:noFill/>
          <a:ln w="9525">
            <a:noFill/>
            <a:miter lim="800000"/>
            <a:headEnd/>
            <a:tailEnd/>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Race Around Condition in JK Flip-Flop</a:t>
            </a:r>
            <a:endParaRPr lang="en-US" dirty="0"/>
          </a:p>
        </p:txBody>
      </p:sp>
      <p:sp>
        <p:nvSpPr>
          <p:cNvPr id="3" name="Content Placeholder 2"/>
          <p:cNvSpPr>
            <a:spLocks noGrp="1"/>
          </p:cNvSpPr>
          <p:nvPr>
            <p:ph idx="1"/>
          </p:nvPr>
        </p:nvSpPr>
        <p:spPr/>
        <p:txBody>
          <a:bodyPr>
            <a:normAutofit lnSpcReduction="10000"/>
          </a:bodyPr>
          <a:lstStyle/>
          <a:p>
            <a:pPr marL="342900" lvl="2" indent="-342900" algn="just"/>
            <a:r>
              <a:rPr lang="en-US" sz="3200" dirty="0"/>
              <a:t>For JK flip flop, if J=K=1 and if CLK=1, for a long period of time, then Q </a:t>
            </a:r>
            <a:r>
              <a:rPr lang="en-US" sz="3200" dirty="0">
                <a:solidFill>
                  <a:srgbClr val="C00000"/>
                </a:solidFill>
              </a:rPr>
              <a:t>output will toggle as long as CLK is high, which makes the output of the flip flop unstable or uncertain</a:t>
            </a:r>
            <a:r>
              <a:rPr lang="en-US" sz="3200" dirty="0"/>
              <a:t>. </a:t>
            </a:r>
          </a:p>
          <a:p>
            <a:pPr marL="342900" lvl="3" indent="-342900" algn="just">
              <a:buFont typeface="Arial" pitchFamily="34" charset="0"/>
              <a:buChar char="•"/>
            </a:pPr>
            <a:r>
              <a:rPr lang="en-US" sz="2800" dirty="0"/>
              <a:t>This problem is </a:t>
            </a:r>
            <a:r>
              <a:rPr lang="en-US" sz="2800" dirty="0">
                <a:solidFill>
                  <a:srgbClr val="00B050"/>
                </a:solidFill>
              </a:rPr>
              <a:t>called race around condition </a:t>
            </a:r>
            <a:r>
              <a:rPr lang="en-US" sz="2800" dirty="0"/>
              <a:t>in JK flip flop.</a:t>
            </a:r>
          </a:p>
          <a:p>
            <a:pPr algn="just"/>
            <a:endParaRPr lang="en-US" sz="4000"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8</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Master Slave JK Flip Flop</a:t>
            </a:r>
            <a:endParaRPr lang="en-US" dirty="0"/>
          </a:p>
        </p:txBody>
      </p:sp>
      <p:sp>
        <p:nvSpPr>
          <p:cNvPr id="3" name="Content Placeholder 2"/>
          <p:cNvSpPr>
            <a:spLocks noGrp="1"/>
          </p:cNvSpPr>
          <p:nvPr>
            <p:ph idx="1"/>
          </p:nvPr>
        </p:nvSpPr>
        <p:spPr/>
        <p:txBody>
          <a:bodyPr/>
          <a:lstStyle/>
          <a:p>
            <a:pPr marL="342900" lvl="1" indent="-342900" algn="just">
              <a:buFont typeface="Arial" pitchFamily="34" charset="0"/>
              <a:buChar char="•"/>
            </a:pPr>
            <a:r>
              <a:rPr lang="en-US" dirty="0"/>
              <a:t>a </a:t>
            </a:r>
            <a:r>
              <a:rPr lang="en-US" dirty="0">
                <a:solidFill>
                  <a:srgbClr val="C00000"/>
                </a:solidFill>
              </a:rPr>
              <a:t>combination of two JK flip flops connected together in a series configuration.</a:t>
            </a:r>
            <a:r>
              <a:rPr lang="en-US" dirty="0"/>
              <a:t> Out of these, one acts as the master and the other as a slave.</a:t>
            </a:r>
          </a:p>
          <a:p>
            <a:pPr algn="just"/>
            <a:endParaRPr lang="en-US" dirty="0"/>
          </a:p>
        </p:txBody>
      </p:sp>
      <p:sp>
        <p:nvSpPr>
          <p:cNvPr id="5" name="Slide Number Placeholder 4"/>
          <p:cNvSpPr>
            <a:spLocks noGrp="1"/>
          </p:cNvSpPr>
          <p:nvPr>
            <p:ph type="sldNum" sz="quarter" idx="12"/>
          </p:nvPr>
        </p:nvSpPr>
        <p:spPr/>
        <p:txBody>
          <a:bodyPr/>
          <a:lstStyle/>
          <a:p>
            <a:fld id="{A652AB09-7E50-45A3-820D-FF9869EF29ED}" type="slidenum">
              <a:rPr lang="en-US" smtClean="0"/>
              <a:pPr/>
              <a:t>9</a:t>
            </a:fld>
            <a:endParaRPr lang="en-US"/>
          </a:p>
        </p:txBody>
      </p:sp>
      <p:pic>
        <p:nvPicPr>
          <p:cNvPr id="6" name="Picture 5" descr="D:\Computer system architecture\Master slave JK flip flop.PNG"/>
          <p:cNvPicPr/>
          <p:nvPr/>
        </p:nvPicPr>
        <p:blipFill>
          <a:blip r:embed="rId2"/>
          <a:srcRect/>
          <a:stretch>
            <a:fillRect/>
          </a:stretch>
        </p:blipFill>
        <p:spPr bwMode="auto">
          <a:xfrm>
            <a:off x="1447800" y="3048000"/>
            <a:ext cx="5943600" cy="3448304"/>
          </a:xfrm>
          <a:prstGeom prst="rect">
            <a:avLst/>
          </a:prstGeom>
          <a:noFill/>
          <a:ln w="9525">
            <a:noFill/>
            <a:miter lim="800000"/>
            <a:headEnd/>
            <a:tailEnd/>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19</TotalTime>
  <Words>307</Words>
  <Application>Microsoft Office PowerPoint</Application>
  <PresentationFormat>On-screen Show (4:3)</PresentationFormat>
  <Paragraphs>36</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Aharoni</vt:lpstr>
      <vt:lpstr>Arial</vt:lpstr>
      <vt:lpstr>Calibri</vt:lpstr>
      <vt:lpstr>Century Gothic</vt:lpstr>
      <vt:lpstr>Wingdings 3</vt:lpstr>
      <vt:lpstr>Slice</vt:lpstr>
      <vt:lpstr>: 8</vt:lpstr>
      <vt:lpstr>D Flip Flop</vt:lpstr>
      <vt:lpstr>D Flip Flop</vt:lpstr>
      <vt:lpstr>T  Flip Flop</vt:lpstr>
      <vt:lpstr>T  Flip Flop</vt:lpstr>
      <vt:lpstr>Edge Triggered Flip Flops</vt:lpstr>
      <vt:lpstr>Edge Triggered Flip Flops</vt:lpstr>
      <vt:lpstr>Race Around Condition in JK Flip-Flop</vt:lpstr>
      <vt:lpstr>Master Slave JK Flip Flop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8</dc:title>
  <dc:creator>abc</dc:creator>
  <cp:lastModifiedBy>hp</cp:lastModifiedBy>
  <cp:revision>10</cp:revision>
  <dcterms:created xsi:type="dcterms:W3CDTF">2020-12-01T04:01:01Z</dcterms:created>
  <dcterms:modified xsi:type="dcterms:W3CDTF">2022-07-26T08:45:37Z</dcterms:modified>
</cp:coreProperties>
</file>